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8" r:id="rId3"/>
    <p:sldId id="257" r:id="rId4"/>
    <p:sldId id="282" r:id="rId5"/>
    <p:sldId id="283" r:id="rId6"/>
    <p:sldId id="284" r:id="rId7"/>
    <p:sldId id="285" r:id="rId8"/>
    <p:sldId id="286" r:id="rId9"/>
    <p:sldId id="287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75E324-CAB7-43FB-8F0C-0DC322588399}" v="4" dt="2020-01-21T14:35:05.7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83" y="3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hammed, Wunpini Fatimata" userId="51b3c2f7-09c4-48ca-b41f-2b078a1a4764" providerId="ADAL" clId="{3075E324-CAB7-43FB-8F0C-0DC322588399}"/>
    <pc:docChg chg="undo custSel modSld">
      <pc:chgData name="Mohammed, Wunpini Fatimata" userId="51b3c2f7-09c4-48ca-b41f-2b078a1a4764" providerId="ADAL" clId="{3075E324-CAB7-43FB-8F0C-0DC322588399}" dt="2020-01-21T14:36:56.549" v="72" actId="113"/>
      <pc:docMkLst>
        <pc:docMk/>
      </pc:docMkLst>
      <pc:sldChg chg="modSp">
        <pc:chgData name="Mohammed, Wunpini Fatimata" userId="51b3c2f7-09c4-48ca-b41f-2b078a1a4764" providerId="ADAL" clId="{3075E324-CAB7-43FB-8F0C-0DC322588399}" dt="2020-01-21T13:51:33.881" v="25"/>
        <pc:sldMkLst>
          <pc:docMk/>
          <pc:sldMk cId="0" sldId="256"/>
        </pc:sldMkLst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0" sldId="256"/>
            <ac:spMk id="3" creationId="{00000000-0000-0000-0000-000000000000}"/>
          </ac:spMkLst>
        </pc:spChg>
      </pc:sldChg>
      <pc:sldChg chg="modSp">
        <pc:chgData name="Mohammed, Wunpini Fatimata" userId="51b3c2f7-09c4-48ca-b41f-2b078a1a4764" providerId="ADAL" clId="{3075E324-CAB7-43FB-8F0C-0DC322588399}" dt="2020-01-21T13:51:33.881" v="25"/>
        <pc:sldMkLst>
          <pc:docMk/>
          <pc:sldMk cId="4200786803" sldId="257"/>
        </pc:sldMkLst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4200786803" sldId="257"/>
            <ac:spMk id="2" creationId="{1759C084-8769-4569-97F9-013A8FBDCBFA}"/>
          </ac:spMkLst>
        </pc:spChg>
      </pc:sldChg>
      <pc:sldChg chg="modSp">
        <pc:chgData name="Mohammed, Wunpini Fatimata" userId="51b3c2f7-09c4-48ca-b41f-2b078a1a4764" providerId="ADAL" clId="{3075E324-CAB7-43FB-8F0C-0DC322588399}" dt="2020-01-21T13:51:33.881" v="25"/>
        <pc:sldMkLst>
          <pc:docMk/>
          <pc:sldMk cId="3054353426" sldId="259"/>
        </pc:sldMkLst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3054353426" sldId="259"/>
            <ac:spMk id="2" creationId="{5F8998E2-F528-4894-88F5-70D4D7D78F9F}"/>
          </ac:spMkLst>
        </pc:spChg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3054353426" sldId="259"/>
            <ac:spMk id="3" creationId="{C387950A-5755-45A2-BD93-E6F4BE9B1EFE}"/>
          </ac:spMkLst>
        </pc:spChg>
      </pc:sldChg>
      <pc:sldChg chg="modSp">
        <pc:chgData name="Mohammed, Wunpini Fatimata" userId="51b3c2f7-09c4-48ca-b41f-2b078a1a4764" providerId="ADAL" clId="{3075E324-CAB7-43FB-8F0C-0DC322588399}" dt="2020-01-21T14:35:08.521" v="40" actId="20577"/>
        <pc:sldMkLst>
          <pc:docMk/>
          <pc:sldMk cId="3229326142" sldId="282"/>
        </pc:sldMkLst>
        <pc:spChg chg="mod">
          <ac:chgData name="Mohammed, Wunpini Fatimata" userId="51b3c2f7-09c4-48ca-b41f-2b078a1a4764" providerId="ADAL" clId="{3075E324-CAB7-43FB-8F0C-0DC322588399}" dt="2020-01-21T14:35:08.521" v="40" actId="20577"/>
          <ac:spMkLst>
            <pc:docMk/>
            <pc:sldMk cId="3229326142" sldId="282"/>
            <ac:spMk id="2" creationId="{CC815A82-586E-4FE5-8F7D-89BC02A7A1B3}"/>
          </ac:spMkLst>
        </pc:spChg>
      </pc:sldChg>
      <pc:sldChg chg="modSp">
        <pc:chgData name="Mohammed, Wunpini Fatimata" userId="51b3c2f7-09c4-48ca-b41f-2b078a1a4764" providerId="ADAL" clId="{3075E324-CAB7-43FB-8F0C-0DC322588399}" dt="2020-01-21T14:36:10.846" v="59" actId="113"/>
        <pc:sldMkLst>
          <pc:docMk/>
          <pc:sldMk cId="2338393555" sldId="283"/>
        </pc:sldMkLst>
        <pc:spChg chg="mod">
          <ac:chgData name="Mohammed, Wunpini Fatimata" userId="51b3c2f7-09c4-48ca-b41f-2b078a1a4764" providerId="ADAL" clId="{3075E324-CAB7-43FB-8F0C-0DC322588399}" dt="2020-01-21T14:36:10.846" v="59" actId="113"/>
          <ac:spMkLst>
            <pc:docMk/>
            <pc:sldMk cId="2338393555" sldId="283"/>
            <ac:spMk id="2" creationId="{6004127D-1716-4594-8B52-92D69641E743}"/>
          </ac:spMkLst>
        </pc:spChg>
      </pc:sldChg>
      <pc:sldChg chg="modSp">
        <pc:chgData name="Mohammed, Wunpini Fatimata" userId="51b3c2f7-09c4-48ca-b41f-2b078a1a4764" providerId="ADAL" clId="{3075E324-CAB7-43FB-8F0C-0DC322588399}" dt="2020-01-21T13:51:33.881" v="25"/>
        <pc:sldMkLst>
          <pc:docMk/>
          <pc:sldMk cId="2168170420" sldId="284"/>
        </pc:sldMkLst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2168170420" sldId="284"/>
            <ac:spMk id="2" creationId="{97240C3E-741E-4755-BF4C-E355CA85A12F}"/>
          </ac:spMkLst>
        </pc:spChg>
      </pc:sldChg>
      <pc:sldChg chg="modSp">
        <pc:chgData name="Mohammed, Wunpini Fatimata" userId="51b3c2f7-09c4-48ca-b41f-2b078a1a4764" providerId="ADAL" clId="{3075E324-CAB7-43FB-8F0C-0DC322588399}" dt="2020-01-21T14:36:56.549" v="72" actId="113"/>
        <pc:sldMkLst>
          <pc:docMk/>
          <pc:sldMk cId="852563126" sldId="285"/>
        </pc:sldMkLst>
        <pc:spChg chg="mod">
          <ac:chgData name="Mohammed, Wunpini Fatimata" userId="51b3c2f7-09c4-48ca-b41f-2b078a1a4764" providerId="ADAL" clId="{3075E324-CAB7-43FB-8F0C-0DC322588399}" dt="2020-01-21T14:36:56.549" v="72" actId="113"/>
          <ac:spMkLst>
            <pc:docMk/>
            <pc:sldMk cId="852563126" sldId="285"/>
            <ac:spMk id="2" creationId="{FBFA86DF-1091-41DC-82B4-DF6F8B03A522}"/>
          </ac:spMkLst>
        </pc:spChg>
      </pc:sldChg>
      <pc:sldChg chg="modSp">
        <pc:chgData name="Mohammed, Wunpini Fatimata" userId="51b3c2f7-09c4-48ca-b41f-2b078a1a4764" providerId="ADAL" clId="{3075E324-CAB7-43FB-8F0C-0DC322588399}" dt="2020-01-21T13:51:33.881" v="25"/>
        <pc:sldMkLst>
          <pc:docMk/>
          <pc:sldMk cId="734159150" sldId="286"/>
        </pc:sldMkLst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734159150" sldId="286"/>
            <ac:spMk id="2" creationId="{E1C28331-9AA3-467A-8655-DD9A2B148521}"/>
          </ac:spMkLst>
        </pc:spChg>
      </pc:sldChg>
      <pc:sldChg chg="modSp">
        <pc:chgData name="Mohammed, Wunpini Fatimata" userId="51b3c2f7-09c4-48ca-b41f-2b078a1a4764" providerId="ADAL" clId="{3075E324-CAB7-43FB-8F0C-0DC322588399}" dt="2020-01-21T14:34:29.901" v="36" actId="122"/>
        <pc:sldMkLst>
          <pc:docMk/>
          <pc:sldMk cId="1304516015" sldId="288"/>
        </pc:sldMkLst>
        <pc:spChg chg="mod">
          <ac:chgData name="Mohammed, Wunpini Fatimata" userId="51b3c2f7-09c4-48ca-b41f-2b078a1a4764" providerId="ADAL" clId="{3075E324-CAB7-43FB-8F0C-0DC322588399}" dt="2020-01-21T13:51:33.881" v="25"/>
          <ac:spMkLst>
            <pc:docMk/>
            <pc:sldMk cId="1304516015" sldId="288"/>
            <ac:spMk id="2" creationId="{7FE4AA44-2023-41D7-B4C1-F12E40D82AF6}"/>
          </ac:spMkLst>
        </pc:spChg>
        <pc:spChg chg="mod">
          <ac:chgData name="Mohammed, Wunpini Fatimata" userId="51b3c2f7-09c4-48ca-b41f-2b078a1a4764" providerId="ADAL" clId="{3075E324-CAB7-43FB-8F0C-0DC322588399}" dt="2020-01-21T14:34:29.901" v="36" actId="122"/>
          <ac:spMkLst>
            <pc:docMk/>
            <pc:sldMk cId="1304516015" sldId="288"/>
            <ac:spMk id="3" creationId="{763736AE-84B0-4E20-BDF1-9C3353AB2AEC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486D3D3-C318-43D1-9F94-D9F3AD2C1652}" type="datetimeFigureOut">
              <a:rPr lang="en-US" smtClean="0"/>
              <a:t>1/21/2020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414E82D-51E7-420E-BD71-96FD0640AA4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rsf.org/en/rankin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R="64008" lvl="0">
              <a:spcBef>
                <a:spcPts val="400"/>
              </a:spcBef>
              <a:buClr>
                <a:srgbClr val="FF388C"/>
              </a:buClr>
              <a:buSzPct val="68000"/>
            </a:pPr>
            <a:r>
              <a:rPr lang="en-US" sz="3200" dirty="0">
                <a:solidFill>
                  <a:srgbClr val="666666"/>
                </a:solidFill>
                <a:effectLst/>
                <a:ea typeface="+mn-ea"/>
                <a:cs typeface="+mn-cs"/>
              </a:rPr>
              <a:t>The Press &amp; Military Rule in Ghana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World Media Systems: COMM 419</a:t>
            </a:r>
          </a:p>
          <a:p>
            <a:r>
              <a:rPr lang="en-US" sz="2000" dirty="0"/>
              <a:t>Wunpini Fatimata Mohammed</a:t>
            </a:r>
          </a:p>
          <a:p>
            <a:r>
              <a:rPr lang="en-US" sz="2000"/>
              <a:t>January 21, </a:t>
            </a:r>
            <a:r>
              <a:rPr lang="en-US" sz="2000" dirty="0"/>
              <a:t>2020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FE4AA44-2023-41D7-B4C1-F12E40D82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/>
              <a:t>Use examples </a:t>
            </a:r>
            <a:r>
              <a:rPr lang="en-US" dirty="0"/>
              <a:t>from assigned material and current events to support your argument</a:t>
            </a:r>
          </a:p>
          <a:p>
            <a:endParaRPr lang="en-US" dirty="0"/>
          </a:p>
          <a:p>
            <a:r>
              <a:rPr lang="en-US" dirty="0"/>
              <a:t>Write up your points </a:t>
            </a:r>
            <a:r>
              <a:rPr lang="en-US" b="1" dirty="0"/>
              <a:t>clearly</a:t>
            </a:r>
            <a:r>
              <a:rPr lang="en-US" dirty="0"/>
              <a:t> and make sure to </a:t>
            </a:r>
            <a:r>
              <a:rPr lang="en-US" b="1" dirty="0"/>
              <a:t>connect the key points </a:t>
            </a:r>
            <a:r>
              <a:rPr lang="en-US" dirty="0"/>
              <a:t>in your answers</a:t>
            </a:r>
          </a:p>
          <a:p>
            <a:endParaRPr lang="en-US" dirty="0"/>
          </a:p>
          <a:p>
            <a:r>
              <a:rPr lang="en-US" b="1" dirty="0"/>
              <a:t>Do not regurgitate </a:t>
            </a:r>
            <a:r>
              <a:rPr lang="en-US" dirty="0"/>
              <a:t>what I said or what the assigned material says; engage with them more critically and include your perspectives in discussing them</a:t>
            </a:r>
          </a:p>
          <a:p>
            <a:endParaRPr lang="en-US" dirty="0"/>
          </a:p>
          <a:p>
            <a:r>
              <a:rPr lang="en-US" b="1" dirty="0"/>
              <a:t>Do not assume</a:t>
            </a:r>
            <a:r>
              <a:rPr lang="en-US" dirty="0"/>
              <a:t> I know what you are talking about; briefly </a:t>
            </a:r>
            <a:r>
              <a:rPr lang="en-US" b="1" dirty="0"/>
              <a:t>provide context </a:t>
            </a:r>
            <a:r>
              <a:rPr lang="en-US" dirty="0"/>
              <a:t>for the point you are making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3736AE-84B0-4E20-BDF1-9C3353AB2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Class Assignment Review</a:t>
            </a:r>
          </a:p>
        </p:txBody>
      </p:sp>
    </p:spTree>
    <p:extLst>
      <p:ext uri="{BB962C8B-B14F-4D97-AF65-F5344CB8AC3E}">
        <p14:creationId xmlns:p14="http://schemas.microsoft.com/office/powerpoint/2010/main" val="1304516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59C084-8769-4569-97F9-013A8FBDCB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Coup d'état</a:t>
            </a:r>
          </a:p>
          <a:p>
            <a:r>
              <a:rPr lang="en-US" dirty="0"/>
              <a:t>Self-Censorship</a:t>
            </a:r>
          </a:p>
          <a:p>
            <a:r>
              <a:rPr lang="en-US" dirty="0"/>
              <a:t>Propaganda </a:t>
            </a:r>
          </a:p>
          <a:p>
            <a:r>
              <a:rPr lang="en-US" dirty="0"/>
              <a:t>Press Freedom</a:t>
            </a:r>
          </a:p>
          <a:p>
            <a:r>
              <a:rPr lang="en-US" dirty="0"/>
              <a:t>Anti-Intellectualism</a:t>
            </a:r>
          </a:p>
          <a:p>
            <a:r>
              <a:rPr lang="en-US" dirty="0"/>
              <a:t>Media Control</a:t>
            </a:r>
          </a:p>
          <a:p>
            <a:r>
              <a:rPr lang="en-US" dirty="0"/>
              <a:t>Abuse of Power</a:t>
            </a:r>
          </a:p>
          <a:p>
            <a:r>
              <a:rPr lang="en-US" dirty="0"/>
              <a:t>Authoritarian Rule</a:t>
            </a:r>
          </a:p>
          <a:p>
            <a:r>
              <a:rPr lang="en-US" dirty="0"/>
              <a:t>Palace Coup</a:t>
            </a:r>
          </a:p>
          <a:p>
            <a:r>
              <a:rPr lang="en-US" dirty="0"/>
              <a:t>Populism</a:t>
            </a:r>
          </a:p>
          <a:p>
            <a:endParaRPr lang="en-US" dirty="0"/>
          </a:p>
          <a:p>
            <a:r>
              <a:rPr lang="en-US" dirty="0"/>
              <a:t>What did you learn from Cadman Mills’ blogpost on the Ghanaian Paradox?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7F184B-315A-4364-8F17-EF90B29F2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Concepts</a:t>
            </a:r>
          </a:p>
        </p:txBody>
      </p:sp>
    </p:spTree>
    <p:extLst>
      <p:ext uri="{BB962C8B-B14F-4D97-AF65-F5344CB8AC3E}">
        <p14:creationId xmlns:p14="http://schemas.microsoft.com/office/powerpoint/2010/main" val="420078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815A82-586E-4FE5-8F7D-89BC02A7A1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Independence from British rule 1957: Dr. Kwame Nkrumah</a:t>
            </a:r>
          </a:p>
          <a:p>
            <a:endParaRPr lang="en-US" dirty="0"/>
          </a:p>
          <a:p>
            <a:r>
              <a:rPr lang="en-US" dirty="0"/>
              <a:t>Transition to democratic rule in 1992 after a series of coups d'état post-independence (5 military regimes)</a:t>
            </a:r>
          </a:p>
          <a:p>
            <a:endParaRPr lang="en-US" dirty="0"/>
          </a:p>
          <a:p>
            <a:r>
              <a:rPr lang="en-US" dirty="0"/>
              <a:t>The persecution of journalists during authoritarian regimes e.g. Kwesi Pratt</a:t>
            </a:r>
          </a:p>
          <a:p>
            <a:endParaRPr lang="en-US" dirty="0"/>
          </a:p>
          <a:p>
            <a:r>
              <a:rPr lang="en-US" dirty="0"/>
              <a:t>Successful democratic rule since 1992</a:t>
            </a:r>
          </a:p>
          <a:p>
            <a:endParaRPr lang="en-US" dirty="0"/>
          </a:p>
          <a:p>
            <a:r>
              <a:rPr lang="en-US" b="1" dirty="0"/>
              <a:t>Ghana ranks 1st in Africa </a:t>
            </a:r>
            <a:r>
              <a:rPr lang="en-US" dirty="0"/>
              <a:t>on the Press Freedom Index (2018) and </a:t>
            </a:r>
            <a:r>
              <a:rPr lang="en-US" b="1" dirty="0"/>
              <a:t>23</a:t>
            </a:r>
            <a:r>
              <a:rPr lang="en-US" b="1" baseline="30000" dirty="0"/>
              <a:t>rd</a:t>
            </a:r>
            <a:r>
              <a:rPr lang="en-US" b="1" dirty="0"/>
              <a:t> in the world </a:t>
            </a:r>
            <a:r>
              <a:rPr lang="en-US" dirty="0"/>
              <a:t>ahead of the </a:t>
            </a:r>
            <a:r>
              <a:rPr lang="en-US" b="1" dirty="0"/>
              <a:t>US (45</a:t>
            </a:r>
            <a:r>
              <a:rPr lang="en-US" b="1" baseline="30000" dirty="0"/>
              <a:t>th</a:t>
            </a:r>
            <a:r>
              <a:rPr lang="en-US" b="1" dirty="0"/>
              <a:t>) </a:t>
            </a:r>
            <a:r>
              <a:rPr lang="en-US" dirty="0"/>
              <a:t>and </a:t>
            </a:r>
            <a:r>
              <a:rPr lang="en-US" b="1" dirty="0"/>
              <a:t>Cuba (172</a:t>
            </a:r>
            <a:r>
              <a:rPr lang="en-US" b="1" baseline="30000" dirty="0"/>
              <a:t>nd</a:t>
            </a:r>
            <a:r>
              <a:rPr lang="en-US" b="1" dirty="0"/>
              <a:t>). </a:t>
            </a:r>
            <a:r>
              <a:rPr lang="en-US" dirty="0"/>
              <a:t>More here: </a:t>
            </a:r>
            <a:r>
              <a:rPr lang="en-US" dirty="0">
                <a:hlinkClick r:id="rId2"/>
              </a:rPr>
              <a:t>https://rsf.org/en/ranking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D28DBD-3A78-44D7-B869-DFDB6FF32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dirty="0"/>
              <a:t>Contextualizing Ghanaian Media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326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04127D-1716-4594-8B52-92D69641E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481328"/>
            <a:ext cx="8839200" cy="4919472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State Media pushes </a:t>
            </a:r>
            <a:r>
              <a:rPr lang="en-US" b="1" dirty="0"/>
              <a:t>national propaganda </a:t>
            </a:r>
            <a:r>
              <a:rPr lang="en-US" dirty="0"/>
              <a:t>&amp; </a:t>
            </a:r>
            <a:r>
              <a:rPr lang="en-US" b="1" dirty="0"/>
              <a:t>serves the government in power</a:t>
            </a:r>
          </a:p>
          <a:p>
            <a:endParaRPr lang="en-US" dirty="0"/>
          </a:p>
          <a:p>
            <a:r>
              <a:rPr lang="en-US" b="1" dirty="0"/>
              <a:t>Private Media challenges State Media </a:t>
            </a:r>
            <a:r>
              <a:rPr lang="en-US" dirty="0"/>
              <a:t>by covering issues that State Media would ordinarily not cover</a:t>
            </a:r>
          </a:p>
          <a:p>
            <a:endParaRPr lang="en-US" dirty="0"/>
          </a:p>
          <a:p>
            <a:r>
              <a:rPr lang="en-US" dirty="0"/>
              <a:t>Press Freedom has led to the </a:t>
            </a:r>
            <a:r>
              <a:rPr lang="en-US" b="1" dirty="0"/>
              <a:t>growth of media plurality </a:t>
            </a:r>
            <a:r>
              <a:rPr lang="en-US" dirty="0"/>
              <a:t>(radio, TV, print, blogs, podcasts etc.)</a:t>
            </a:r>
          </a:p>
          <a:p>
            <a:endParaRPr lang="en-US" dirty="0"/>
          </a:p>
          <a:p>
            <a:r>
              <a:rPr lang="en-US" dirty="0"/>
              <a:t>Private media organizations </a:t>
            </a:r>
            <a:r>
              <a:rPr lang="en-US" b="1" dirty="0"/>
              <a:t>may align with ideologies </a:t>
            </a:r>
            <a:r>
              <a:rPr lang="en-US" dirty="0"/>
              <a:t>based on what the owner believes in</a:t>
            </a:r>
          </a:p>
          <a:p>
            <a:endParaRPr lang="en-US" dirty="0"/>
          </a:p>
          <a:p>
            <a:r>
              <a:rPr lang="en-US" dirty="0"/>
              <a:t>Some private media may be </a:t>
            </a:r>
            <a:r>
              <a:rPr lang="en-US" b="1" dirty="0"/>
              <a:t>independent</a:t>
            </a:r>
            <a:r>
              <a:rPr lang="en-US" dirty="0"/>
              <a:t> of the influence of its ownership</a:t>
            </a:r>
          </a:p>
          <a:p>
            <a:endParaRPr lang="en-US" dirty="0"/>
          </a:p>
          <a:p>
            <a:r>
              <a:rPr lang="en-US" dirty="0"/>
              <a:t>Ghanaian journalists poorly paid leading to bribery &amp; corruption: </a:t>
            </a:r>
            <a:r>
              <a:rPr lang="en-US" i="1" dirty="0"/>
              <a:t>soli</a:t>
            </a:r>
            <a:r>
              <a:rPr lang="en-US" dirty="0"/>
              <a:t> (solidarity)</a:t>
            </a:r>
          </a:p>
          <a:p>
            <a:endParaRPr lang="en-US" dirty="0"/>
          </a:p>
          <a:p>
            <a:r>
              <a:rPr lang="en-US" dirty="0"/>
              <a:t>Some journalists might use their platforms to push their personal agendas (colored by their religious beliefs, political affiliations etc. Manasseh Azure </a:t>
            </a:r>
            <a:r>
              <a:rPr lang="en-US" dirty="0" err="1"/>
              <a:t>Awuni</a:t>
            </a:r>
            <a:r>
              <a:rPr lang="en-US" dirty="0"/>
              <a:t> &amp; Paul </a:t>
            </a:r>
            <a:r>
              <a:rPr lang="en-US" dirty="0" err="1"/>
              <a:t>Adom-Otchere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43FC4B4-6167-4294-A3A0-F0703151E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Nationalism &amp; State Media</a:t>
            </a:r>
          </a:p>
        </p:txBody>
      </p:sp>
    </p:spTree>
    <p:extLst>
      <p:ext uri="{BB962C8B-B14F-4D97-AF65-F5344CB8AC3E}">
        <p14:creationId xmlns:p14="http://schemas.microsoft.com/office/powerpoint/2010/main" val="2338393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240C3E-741E-4755-BF4C-E355CA85A1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Propaganda: Media systems collude with the state to push dominant ideology (e.g. journalists stick to texts provided by officials like speeches etc.)</a:t>
            </a:r>
          </a:p>
          <a:p>
            <a:endParaRPr lang="en-US" dirty="0"/>
          </a:p>
          <a:p>
            <a:r>
              <a:rPr lang="en-US" dirty="0"/>
              <a:t>Some journalists align with certain political ideologies &amp; position themselves for a future in partisan politics e.g. Kojo Oppong Nkrumah</a:t>
            </a:r>
          </a:p>
          <a:p>
            <a:endParaRPr lang="en-US" dirty="0"/>
          </a:p>
          <a:p>
            <a:r>
              <a:rPr lang="en-US" dirty="0"/>
              <a:t>Media Organizations irrespective of </a:t>
            </a:r>
            <a:r>
              <a:rPr lang="en-US" i="1" dirty="0"/>
              <a:t>ownership</a:t>
            </a:r>
            <a:r>
              <a:rPr lang="en-US" dirty="0"/>
              <a:t> have </a:t>
            </a:r>
            <a:r>
              <a:rPr lang="en-US" i="1" dirty="0"/>
              <a:t>propaganda</a:t>
            </a:r>
            <a:r>
              <a:rPr lang="en-US" dirty="0"/>
              <a:t> that they are dedicated to pushing</a:t>
            </a:r>
          </a:p>
          <a:p>
            <a:pPr marL="109728" indent="0">
              <a:buNone/>
            </a:pPr>
            <a:endParaRPr lang="en-US" b="1" dirty="0"/>
          </a:p>
          <a:p>
            <a:endParaRPr lang="en-US" b="1" dirty="0"/>
          </a:p>
          <a:p>
            <a:pPr marL="109728" indent="0">
              <a:buNone/>
            </a:pPr>
            <a:endParaRPr lang="en-US" sz="2100" dirty="0"/>
          </a:p>
          <a:p>
            <a:endParaRPr lang="en-US" sz="23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8A9D8F-9997-49DE-9FBA-CEAA76AD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Media and Propaganda</a:t>
            </a:r>
          </a:p>
        </p:txBody>
      </p:sp>
    </p:spTree>
    <p:extLst>
      <p:ext uri="{BB962C8B-B14F-4D97-AF65-F5344CB8AC3E}">
        <p14:creationId xmlns:p14="http://schemas.microsoft.com/office/powerpoint/2010/main" val="21681704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FA86DF-1091-41DC-82B4-DF6F8B03A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Coups vary from context to context</a:t>
            </a:r>
          </a:p>
          <a:p>
            <a:endParaRPr lang="en-US" dirty="0"/>
          </a:p>
          <a:p>
            <a:r>
              <a:rPr lang="en-US" dirty="0"/>
              <a:t>Usually led by the </a:t>
            </a:r>
            <a:r>
              <a:rPr lang="en-US" b="1" dirty="0"/>
              <a:t>military</a:t>
            </a:r>
          </a:p>
          <a:p>
            <a:endParaRPr lang="en-US" dirty="0"/>
          </a:p>
          <a:p>
            <a:r>
              <a:rPr lang="en-US" dirty="0"/>
              <a:t>Forceful wresting of power from democratically elected or authoritarian governments</a:t>
            </a:r>
          </a:p>
          <a:p>
            <a:endParaRPr lang="en-US" dirty="0"/>
          </a:p>
          <a:p>
            <a:r>
              <a:rPr lang="en-US" dirty="0"/>
              <a:t>Take over of state media to control the narrative: press freedom and </a:t>
            </a:r>
            <a:r>
              <a:rPr lang="en-US" b="1" dirty="0"/>
              <a:t>free speech stifled</a:t>
            </a:r>
            <a:r>
              <a:rPr lang="en-US" dirty="0"/>
              <a:t>, </a:t>
            </a:r>
            <a:r>
              <a:rPr lang="en-US" b="1" dirty="0"/>
              <a:t>jailing journalists</a:t>
            </a:r>
            <a:r>
              <a:rPr lang="en-US" dirty="0"/>
              <a:t> who hold dissenting views</a:t>
            </a:r>
          </a:p>
          <a:p>
            <a:endParaRPr lang="en-US" dirty="0"/>
          </a:p>
          <a:p>
            <a:r>
              <a:rPr lang="en-US" dirty="0"/>
              <a:t>Blatant demonstration of pushing military government propaganda in the media: e.g. Weekly meetings with press to control media content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7FBC68A-08B5-4159-ADF7-F41432C13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of a Coup d'état</a:t>
            </a:r>
          </a:p>
        </p:txBody>
      </p:sp>
    </p:spTree>
    <p:extLst>
      <p:ext uri="{BB962C8B-B14F-4D97-AF65-F5344CB8AC3E}">
        <p14:creationId xmlns:p14="http://schemas.microsoft.com/office/powerpoint/2010/main" val="852563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C28331-9AA3-467A-8655-DD9A2B1485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Destruction of symbols </a:t>
            </a:r>
            <a:r>
              <a:rPr lang="en-US" dirty="0"/>
              <a:t>associated with previous government’s ideologies: statues/monuments, books etc. </a:t>
            </a:r>
          </a:p>
          <a:p>
            <a:endParaRPr lang="en-US" dirty="0"/>
          </a:p>
          <a:p>
            <a:r>
              <a:rPr lang="en-US" b="1" dirty="0"/>
              <a:t>Anti-Intellectualism</a:t>
            </a:r>
            <a:r>
              <a:rPr lang="en-US" dirty="0"/>
              <a:t>: Wage an ideological war against the elite class, Mensah Sarbah Hall students clash</a:t>
            </a:r>
          </a:p>
          <a:p>
            <a:endParaRPr lang="en-US" dirty="0"/>
          </a:p>
          <a:p>
            <a:r>
              <a:rPr lang="en-US" b="1" dirty="0"/>
              <a:t>The Criminalization of Dissent</a:t>
            </a:r>
            <a:r>
              <a:rPr lang="en-US" dirty="0"/>
              <a:t>: Abuse of power by enacting decrees that make it criminal for the media to present positions and ideas contrary to the ruling authoritarian government’s</a:t>
            </a:r>
          </a:p>
          <a:p>
            <a:endParaRPr lang="en-US" dirty="0"/>
          </a:p>
          <a:p>
            <a:r>
              <a:rPr lang="en-US" dirty="0"/>
              <a:t>Blatant </a:t>
            </a:r>
            <a:r>
              <a:rPr lang="en-US" b="1" dirty="0"/>
              <a:t>abuse of fundamental human rights</a:t>
            </a:r>
            <a:r>
              <a:rPr lang="en-US" dirty="0"/>
              <a:t>: free speech, freedom of association, freedom of movement (forceful exile of citizens, deportation “undesirables”)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5BD08C4-5C1D-436F-A463-5275AFED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Features of a Coup d'état</a:t>
            </a:r>
          </a:p>
        </p:txBody>
      </p:sp>
    </p:spTree>
    <p:extLst>
      <p:ext uri="{BB962C8B-B14F-4D97-AF65-F5344CB8AC3E}">
        <p14:creationId xmlns:p14="http://schemas.microsoft.com/office/powerpoint/2010/main" val="734159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CEC82E7-0B9C-4E15-808D-6BAAF2910A5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57400"/>
            <a:ext cx="7848600" cy="38862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CC4B7C91-60D7-4BD2-B194-CE4743EC7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Questions???</a:t>
            </a:r>
          </a:p>
        </p:txBody>
      </p:sp>
    </p:spTree>
    <p:extLst>
      <p:ext uri="{BB962C8B-B14F-4D97-AF65-F5344CB8AC3E}">
        <p14:creationId xmlns:p14="http://schemas.microsoft.com/office/powerpoint/2010/main" val="21874626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8998E2-F528-4894-88F5-70D4D7D78F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How does press freedom and free speech facilitate the growth of a vibrant public sphere?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AutoNum type="arabicPeriod"/>
            </a:pPr>
            <a:r>
              <a:rPr lang="en-US" dirty="0"/>
              <a:t>What have you learned about the influence of authoritarian regimes on national media systems?</a:t>
            </a:r>
          </a:p>
          <a:p>
            <a:pPr marL="624078" indent="-514350">
              <a:buAutoNum type="arabicPeriod"/>
            </a:pPr>
            <a:endParaRPr lang="en-US" dirty="0"/>
          </a:p>
          <a:p>
            <a:pPr marL="624078" indent="-514350">
              <a:buFont typeface="Wingdings 3"/>
              <a:buAutoNum type="arabicPeriod"/>
            </a:pPr>
            <a:r>
              <a:rPr lang="en-US" dirty="0"/>
              <a:t>How do citizens subvert dominant ideology in a repressed society?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b="1" dirty="0"/>
              <a:t>Support your argument with examples.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387950A-5755-45A2-BD93-E6F4BE9B1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dirty="0"/>
              <a:t>In-Class Discussion</a:t>
            </a:r>
            <a:br>
              <a:rPr lang="en-US" sz="3200" dirty="0"/>
            </a:br>
            <a:r>
              <a:rPr lang="en-US" sz="2200" dirty="0">
                <a:solidFill>
                  <a:srgbClr val="666666"/>
                </a:solidFill>
              </a:rPr>
              <a:t>Talk in pairs and present your discussion to the class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543534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1104</TotalTime>
  <Words>636</Words>
  <Application>Microsoft Office PowerPoint</Application>
  <PresentationFormat>On-screen Show (4:3)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Lucida Sans Unicode</vt:lpstr>
      <vt:lpstr>Verdana</vt:lpstr>
      <vt:lpstr>Wingdings 2</vt:lpstr>
      <vt:lpstr>Wingdings 3</vt:lpstr>
      <vt:lpstr>Concourse</vt:lpstr>
      <vt:lpstr>The Press &amp; Military Rule in Ghana</vt:lpstr>
      <vt:lpstr>Class Assignment Review</vt:lpstr>
      <vt:lpstr>Key Concepts</vt:lpstr>
      <vt:lpstr>Contextualizing Ghanaian Media</vt:lpstr>
      <vt:lpstr>Nationalism &amp; State Media</vt:lpstr>
      <vt:lpstr>Media and Propaganda</vt:lpstr>
      <vt:lpstr>Features of a Coup d'état</vt:lpstr>
      <vt:lpstr>Features of a Coup d'état</vt:lpstr>
      <vt:lpstr>Questions???</vt:lpstr>
      <vt:lpstr>In-Class Discussion Talk in pairs and present your discussion to the class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Ms. Mohammed</dc:creator>
  <cp:lastModifiedBy>Mohammed, Wunpini Fatimata</cp:lastModifiedBy>
  <cp:revision>69</cp:revision>
  <dcterms:created xsi:type="dcterms:W3CDTF">2017-08-16T11:53:27Z</dcterms:created>
  <dcterms:modified xsi:type="dcterms:W3CDTF">2020-01-21T14:37:04Z</dcterms:modified>
</cp:coreProperties>
</file>